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67" r:id="rId3"/>
    <p:sldId id="266" r:id="rId4"/>
    <p:sldId id="258" r:id="rId5"/>
    <p:sldId id="274" r:id="rId6"/>
    <p:sldId id="260" r:id="rId7"/>
    <p:sldId id="261" r:id="rId8"/>
    <p:sldId id="263" r:id="rId9"/>
    <p:sldId id="268" r:id="rId10"/>
    <p:sldId id="269" r:id="rId11"/>
    <p:sldId id="270" r:id="rId12"/>
    <p:sldId id="271" r:id="rId13"/>
    <p:sldId id="272" r:id="rId14"/>
    <p:sldId id="262" r:id="rId15"/>
    <p:sldId id="273" r:id="rId16"/>
    <p:sldId id="259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39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6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876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4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0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4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7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08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6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9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47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70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55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4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9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25CB9-1A9A-4DF5-A7EA-4C009919F1BE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5A941-92BB-4693-B93E-F80FF9E8C2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09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32F8B-5953-4B92-ABB8-2FE5B3CF4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90" y="4071951"/>
            <a:ext cx="7829550" cy="1323100"/>
          </a:xfrm>
        </p:spPr>
        <p:txBody>
          <a:bodyPr>
            <a:normAutofit/>
          </a:bodyPr>
          <a:lstStyle/>
          <a:p>
            <a:r>
              <a:rPr lang="ru-RU" sz="4000" dirty="0"/>
              <a:t>Язык, который выглядит как </a:t>
            </a:r>
            <a:r>
              <a:rPr lang="en-US" sz="4000" dirty="0"/>
              <a:t>Python</a:t>
            </a:r>
            <a:r>
              <a:rPr lang="ru-RU" sz="4000" dirty="0"/>
              <a:t>, а летает как 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74BDE-D0DC-4452-BF1E-71C065083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0"/>
            <a:ext cx="6025081" cy="4071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44C617-D024-4BB4-B721-294907D1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5" y="1004827"/>
            <a:ext cx="2028080" cy="30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14343-B7EE-464D-BBF4-B493C8BD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91" y="89173"/>
            <a:ext cx="8610600" cy="1293028"/>
          </a:xfrm>
        </p:spPr>
        <p:txBody>
          <a:bodyPr/>
          <a:lstStyle/>
          <a:p>
            <a:r>
              <a:rPr lang="ru-RU" dirty="0"/>
              <a:t>Примеры программ(графические)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38A2E27-A2CC-4F8A-9F98-A37BBE395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23" y="1879519"/>
            <a:ext cx="4982721" cy="45486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C5C98F-3D55-4B77-B11E-7F967810A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5" y="1531213"/>
            <a:ext cx="6651440" cy="4896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2B9AD5-A8AE-4656-824D-F5347C562CEC}"/>
              </a:ext>
            </a:extLst>
          </p:cNvPr>
          <p:cNvSpPr txBox="1"/>
          <p:nvPr/>
        </p:nvSpPr>
        <p:spPr>
          <a:xfrm>
            <a:off x="2478350" y="1233188"/>
            <a:ext cx="770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начале модули подключаются командой </a:t>
            </a:r>
            <a:r>
              <a:rPr lang="ru-RU" i="1" dirty="0" err="1"/>
              <a:t>using</a:t>
            </a:r>
            <a:r>
              <a:rPr lang="ru-RU" dirty="0"/>
              <a:t>:</a:t>
            </a:r>
          </a:p>
          <a:p>
            <a:r>
              <a:rPr lang="en-US" dirty="0"/>
              <a:t>using </a:t>
            </a:r>
            <a:r>
              <a:rPr lang="en-US" dirty="0" err="1"/>
              <a:t>PyPlot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51F54-0CB7-4E65-AFDD-AF146CB1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7818"/>
            <a:ext cx="4916557" cy="1293028"/>
          </a:xfrm>
        </p:spPr>
        <p:txBody>
          <a:bodyPr/>
          <a:lstStyle/>
          <a:p>
            <a:r>
              <a:rPr lang="en-US" sz="3900" b="1" dirty="0"/>
              <a:t>Python </a:t>
            </a:r>
            <a:r>
              <a:rPr lang="ru-RU" sz="3900" b="1" dirty="0"/>
              <a:t>или </a:t>
            </a:r>
            <a:r>
              <a:rPr lang="en-US" sz="3900" b="1" dirty="0"/>
              <a:t>Julia</a:t>
            </a:r>
            <a:br>
              <a:rPr lang="en-US" b="1" dirty="0"/>
            </a:b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3BC93CD-3C14-41FA-8712-5F173D330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36" y="362457"/>
            <a:ext cx="5802167" cy="25931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D42CE2-D29E-45DC-A43B-8874E398A1F8}"/>
              </a:ext>
            </a:extLst>
          </p:cNvPr>
          <p:cNvSpPr txBox="1"/>
          <p:nvPr/>
        </p:nvSpPr>
        <p:spPr>
          <a:xfrm>
            <a:off x="166256" y="3038765"/>
            <a:ext cx="1152236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  Основные преимущества языка </a:t>
            </a:r>
            <a:r>
              <a:rPr lang="en-US" sz="2000" dirty="0"/>
              <a:t>Julia </a:t>
            </a:r>
            <a:r>
              <a:rPr lang="ru-RU" sz="2000" dirty="0"/>
              <a:t>над языком </a:t>
            </a:r>
            <a:r>
              <a:rPr lang="ru-RU" sz="2000" dirty="0" err="1"/>
              <a:t>Python</a:t>
            </a:r>
            <a:endParaRPr lang="ru-RU" sz="2000" dirty="0"/>
          </a:p>
          <a:p>
            <a:r>
              <a:rPr lang="ru-RU" sz="2000" dirty="0"/>
              <a:t>1. </a:t>
            </a:r>
            <a:r>
              <a:rPr lang="ru-RU" sz="2000" i="1" dirty="0"/>
              <a:t>Скорость</a:t>
            </a:r>
          </a:p>
          <a:p>
            <a:r>
              <a:rPr lang="ru-RU" sz="2000" dirty="0"/>
              <a:t>В своем стандартном состоянии язык </a:t>
            </a:r>
            <a:r>
              <a:rPr lang="ru-RU" sz="2000" dirty="0" err="1"/>
              <a:t>Julia</a:t>
            </a:r>
            <a:r>
              <a:rPr lang="ru-RU" sz="2000" dirty="0"/>
              <a:t> все еще быстрее, чем </a:t>
            </a:r>
            <a:r>
              <a:rPr lang="ru-RU" sz="2000" dirty="0" err="1"/>
              <a:t>Python</a:t>
            </a:r>
            <a:r>
              <a:rPr lang="ru-RU" sz="2000" dirty="0"/>
              <a:t>. Это возможно, потому что </a:t>
            </a:r>
            <a:r>
              <a:rPr lang="en-US" sz="2000" dirty="0"/>
              <a:t>Julia </a:t>
            </a:r>
            <a:r>
              <a:rPr lang="ru-RU" sz="2000" dirty="0"/>
              <a:t>использует как объявления типов, так и компиляцию JIT (как раз вовремя). Неоптимизированные версии программирования на </a:t>
            </a:r>
            <a:r>
              <a:rPr lang="ru-RU" sz="2000" dirty="0" err="1"/>
              <a:t>Python</a:t>
            </a:r>
            <a:r>
              <a:rPr lang="ru-RU" sz="2000" dirty="0"/>
              <a:t> не могут сравниться со скоростью </a:t>
            </a:r>
            <a:r>
              <a:rPr lang="en-US" sz="2000" dirty="0"/>
              <a:t>Julia</a:t>
            </a:r>
            <a:r>
              <a:rPr lang="ru-RU" sz="2000" dirty="0"/>
              <a:t>.</a:t>
            </a:r>
          </a:p>
          <a:p>
            <a:r>
              <a:rPr lang="ru-RU" sz="2000" dirty="0"/>
              <a:t>Тем не менее, вы можете повысить скорость </a:t>
            </a:r>
            <a:r>
              <a:rPr lang="ru-RU" sz="2000" dirty="0" err="1"/>
              <a:t>Python</a:t>
            </a:r>
            <a:r>
              <a:rPr lang="ru-RU" sz="2000" dirty="0"/>
              <a:t> с помощью сторонних компиляторов, таких как </a:t>
            </a:r>
            <a:r>
              <a:rPr lang="ru-RU" sz="2000" dirty="0" err="1"/>
              <a:t>PyPy</a:t>
            </a:r>
            <a:r>
              <a:rPr lang="ru-RU" sz="2000" dirty="0"/>
              <a:t> и других внешних библиотек.</a:t>
            </a:r>
          </a:p>
          <a:p>
            <a:r>
              <a:rPr lang="ru-RU" sz="2000" dirty="0"/>
              <a:t>2. </a:t>
            </a:r>
            <a:r>
              <a:rPr lang="ru-RU" sz="2000" i="1" dirty="0"/>
              <a:t>Автоматическое управление памятью</a:t>
            </a:r>
          </a:p>
          <a:p>
            <a:r>
              <a:rPr lang="ru-RU" sz="2000" dirty="0"/>
              <a:t>С </a:t>
            </a:r>
            <a:r>
              <a:rPr lang="en-US" sz="2000" dirty="0"/>
              <a:t>Julia</a:t>
            </a:r>
            <a:r>
              <a:rPr lang="ru-RU" sz="2000" dirty="0"/>
              <a:t> вы не будете перегружены задачами освобождения и выделения памяти. Язык делает эти задачи для вас. Язык обеспечивает эффективные меры для сбора мусора . Тем не менее, это также особенность языка </a:t>
            </a:r>
            <a:r>
              <a:rPr lang="ru-RU" sz="2000" dirty="0" err="1"/>
              <a:t>Python</a:t>
            </a:r>
            <a:r>
              <a:rPr lang="ru-RU" sz="2000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1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211DB3-77AD-47E0-BE32-C0A1F5065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36" y="417960"/>
            <a:ext cx="3886200" cy="5800725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AC3A8A0-37EB-4CE0-9B11-BE9B0BD4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10" y="1440873"/>
            <a:ext cx="7891318" cy="5689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3. </a:t>
            </a:r>
            <a:r>
              <a:rPr lang="ru-RU" i="1" dirty="0"/>
              <a:t>Математический синтаксис</a:t>
            </a:r>
          </a:p>
          <a:p>
            <a:pPr marL="0" indent="0">
              <a:buNone/>
            </a:pPr>
            <a:r>
              <a:rPr lang="ru-RU" dirty="0"/>
              <a:t>Общеизвестно, что язык </a:t>
            </a:r>
            <a:r>
              <a:rPr lang="en-US" dirty="0"/>
              <a:t>Julia</a:t>
            </a:r>
            <a:r>
              <a:rPr lang="ru-RU" dirty="0"/>
              <a:t> был специально создан для научных расчетов, которые используются в математической среде. Синтаксис этого языка программирования очень похож на математические формулы, которые обычно используются для других математических операций, помимо просто вычислений. По этой причине </a:t>
            </a:r>
            <a:r>
              <a:rPr lang="en-US" dirty="0"/>
              <a:t>Julia</a:t>
            </a:r>
            <a:r>
              <a:rPr lang="ru-RU" dirty="0"/>
              <a:t> легко понять непрограммистам.</a:t>
            </a:r>
          </a:p>
          <a:p>
            <a:pPr marL="0" indent="0">
              <a:buNone/>
            </a:pPr>
            <a:r>
              <a:rPr lang="ru-RU" dirty="0"/>
              <a:t>4. </a:t>
            </a:r>
            <a:r>
              <a:rPr lang="ru-RU" i="1" dirty="0"/>
              <a:t>Параллелизм</a:t>
            </a:r>
          </a:p>
          <a:p>
            <a:pPr marL="0" indent="0">
              <a:buNone/>
            </a:pPr>
            <a:r>
              <a:rPr lang="ru-RU" dirty="0"/>
              <a:t>Мы не можем отрицать тот факт, что </a:t>
            </a:r>
            <a:r>
              <a:rPr lang="en-US" dirty="0"/>
              <a:t>Julia</a:t>
            </a:r>
            <a:r>
              <a:rPr lang="ru-RU" dirty="0"/>
              <a:t> и </a:t>
            </a:r>
            <a:r>
              <a:rPr lang="en-US" dirty="0"/>
              <a:t>Python</a:t>
            </a:r>
            <a:r>
              <a:rPr lang="ru-RU" dirty="0"/>
              <a:t> используют параллелизм для управления ресурсами. Тем не менее, </a:t>
            </a:r>
            <a:r>
              <a:rPr lang="en-US" dirty="0"/>
              <a:t>Julia</a:t>
            </a:r>
            <a:r>
              <a:rPr lang="ru-RU" dirty="0"/>
              <a:t> менее тяжелая с точки зрения ресурсов, которые она использует по сравнению с </a:t>
            </a:r>
            <a:r>
              <a:rPr lang="ru-RU" dirty="0" err="1"/>
              <a:t>Python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52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4895320-A5EE-435F-ACC3-63D1D2437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Преимущества языка </a:t>
            </a:r>
            <a:r>
              <a:rPr lang="ru-RU" b="1" dirty="0" err="1"/>
              <a:t>Python</a:t>
            </a:r>
            <a:r>
              <a:rPr lang="en-US" b="1" dirty="0"/>
              <a:t> </a:t>
            </a:r>
            <a:r>
              <a:rPr lang="ru-RU" b="1" dirty="0"/>
              <a:t>над </a:t>
            </a:r>
            <a:r>
              <a:rPr lang="en-US" b="1" dirty="0"/>
              <a:t>Julia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Julia</a:t>
            </a:r>
            <a:r>
              <a:rPr lang="ru-RU" i="1" dirty="0"/>
              <a:t> еще молода</a:t>
            </a:r>
          </a:p>
          <a:p>
            <a:pPr marL="0" indent="0">
              <a:buNone/>
            </a:pPr>
            <a:r>
              <a:rPr lang="ru-RU" dirty="0"/>
              <a:t>Язык </a:t>
            </a:r>
            <a:r>
              <a:rPr lang="ru-RU" dirty="0" err="1"/>
              <a:t>Julia</a:t>
            </a:r>
            <a:r>
              <a:rPr lang="ru-RU" dirty="0"/>
              <a:t> был разработан в 2009 году и выпущен в 2012 году. Это все еще новый язык с очень небольшим количеством функций. С другой стороны, язык </a:t>
            </a:r>
            <a:r>
              <a:rPr lang="ru-RU" dirty="0" err="1"/>
              <a:t>Python</a:t>
            </a:r>
            <a:r>
              <a:rPr lang="ru-RU" dirty="0"/>
              <a:t> существует десятилетиями. Он опирается на годы исследований и разработок.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i="1" dirty="0"/>
              <a:t>Индекс массива начинается с 1</a:t>
            </a:r>
          </a:p>
          <a:p>
            <a:pPr marL="0" indent="0">
              <a:buNone/>
            </a:pPr>
            <a:r>
              <a:rPr lang="ru-RU" dirty="0"/>
              <a:t>В отличие от </a:t>
            </a:r>
            <a:r>
              <a:rPr lang="ru-RU" dirty="0" err="1"/>
              <a:t>Python</a:t>
            </a:r>
            <a:r>
              <a:rPr lang="ru-RU" dirty="0"/>
              <a:t>, массивы </a:t>
            </a:r>
            <a:r>
              <a:rPr lang="ru-RU" dirty="0" err="1"/>
              <a:t>Julia</a:t>
            </a:r>
            <a:r>
              <a:rPr lang="ru-RU" dirty="0"/>
              <a:t> имеют 1 индекс. Это означает, что первый элемент в массиве равен 0 (нулю) вместо единицы. Эта особенность ставит Джулию в тупик с большинством математических приложений.</a:t>
            </a:r>
            <a:r>
              <a:rPr lang="en-US" dirty="0"/>
              <a:t> </a:t>
            </a:r>
            <a:r>
              <a:rPr lang="ru-RU" dirty="0"/>
              <a:t>Но к этому легко привыкнуть.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D806F0-E5A2-473A-93F3-3F3EDD587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0854"/>
            <a:ext cx="2965309" cy="29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4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D3BC995C-129C-4EE8-BA9D-F9F04C39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0328" y="997526"/>
            <a:ext cx="4996872" cy="5221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i="1" dirty="0"/>
              <a:t>3. Сообщество</a:t>
            </a:r>
          </a:p>
          <a:p>
            <a:pPr marL="0" indent="0">
              <a:buNone/>
            </a:pPr>
            <a:r>
              <a:rPr lang="ru-RU" sz="2400" dirty="0"/>
              <a:t>Тот факт, что он старше </a:t>
            </a:r>
            <a:r>
              <a:rPr lang="en-US" sz="2400" dirty="0"/>
              <a:t>Julia</a:t>
            </a:r>
            <a:r>
              <a:rPr lang="ru-RU" sz="2400" dirty="0"/>
              <a:t>, означает, что он пользуется поддержкой большого сообщества. С другой стороны, у </a:t>
            </a:r>
            <a:r>
              <a:rPr lang="en-US" sz="2400" dirty="0"/>
              <a:t>Julia</a:t>
            </a:r>
            <a:r>
              <a:rPr lang="ru-RU" sz="2400" dirty="0"/>
              <a:t> есть небольшое сообщество, которое все еще находится на стадии младенчества.</a:t>
            </a:r>
          </a:p>
          <a:p>
            <a:pPr marL="0" indent="0">
              <a:buNone/>
            </a:pPr>
            <a:r>
              <a:rPr lang="ru-RU" sz="2400" dirty="0"/>
              <a:t>4. </a:t>
            </a:r>
            <a:r>
              <a:rPr lang="ru-RU" sz="2400" i="1" dirty="0"/>
              <a:t>Совместимость</a:t>
            </a:r>
          </a:p>
          <a:p>
            <a:pPr marL="0" indent="0">
              <a:buNone/>
            </a:pPr>
            <a:r>
              <a:rPr lang="ru-RU" sz="2400" dirty="0" err="1"/>
              <a:t>Python</a:t>
            </a:r>
            <a:r>
              <a:rPr lang="ru-RU" sz="2400" dirty="0"/>
              <a:t> поддерживается более сторонними библиотеками и программным обеспечением, чем </a:t>
            </a:r>
            <a:r>
              <a:rPr lang="ru-RU" sz="2400" dirty="0" err="1"/>
              <a:t>Julia</a:t>
            </a:r>
            <a:r>
              <a:rPr lang="ru-RU" sz="2400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4B8A6B-345D-4945-A796-33DDAA868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" y="2027225"/>
            <a:ext cx="6538191" cy="43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BE767BE-1747-4E09-9EDE-38BE35BA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6" y="517493"/>
            <a:ext cx="12192000" cy="5011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Разработчики </a:t>
            </a:r>
            <a:r>
              <a:rPr lang="ru-RU" sz="2800" dirty="0" err="1"/>
              <a:t>Julia</a:t>
            </a:r>
            <a:r>
              <a:rPr lang="ru-RU" sz="2800" dirty="0"/>
              <a:t> добились впечатляющих успехов, но у их языка еще нет той опоры, которая обеспечивает долгосрочный успех. Даже сочетание удобства и скорости </a:t>
            </a:r>
            <a:r>
              <a:rPr lang="ru-RU" sz="2800" dirty="0" err="1"/>
              <a:t>Julia</a:t>
            </a:r>
            <a:r>
              <a:rPr lang="ru-RU" sz="2800" dirty="0"/>
              <a:t> не заставит поклонников </a:t>
            </a:r>
            <a:r>
              <a:rPr lang="ru-RU" sz="2800" dirty="0" err="1"/>
              <a:t>Python</a:t>
            </a:r>
            <a:r>
              <a:rPr lang="ru-RU" sz="2800" dirty="0"/>
              <a:t> ему изменить (но это не точно). </a:t>
            </a:r>
            <a:r>
              <a:rPr lang="ru-RU" sz="2800" dirty="0" err="1"/>
              <a:t>Python</a:t>
            </a:r>
            <a:r>
              <a:rPr lang="ru-RU" sz="2800" dirty="0"/>
              <a:t> уже имеет связь с относительно низкоуровневыми операциями в виде </a:t>
            </a:r>
            <a:r>
              <a:rPr lang="ru-RU" sz="2800" dirty="0" err="1"/>
              <a:t>Cython</a:t>
            </a:r>
            <a:r>
              <a:rPr lang="ru-RU" sz="2800" dirty="0"/>
              <a:t> и даже упаковку для LLVM — </a:t>
            </a:r>
            <a:r>
              <a:rPr lang="ru-RU" sz="2800" dirty="0" err="1"/>
              <a:t>Numba</a:t>
            </a:r>
            <a:r>
              <a:rPr lang="ru-RU" sz="2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A2577-B7AC-48D3-9FDC-C1F969F5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73" y="3023233"/>
            <a:ext cx="6590146" cy="37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091D366-6CDA-425B-8C48-EB7CD8F26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1107">
            <a:off x="9400914" y="3063972"/>
            <a:ext cx="3048000" cy="304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30223-0FC4-4143-98E0-F095170B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824008"/>
            <a:ext cx="8610600" cy="1293028"/>
          </a:xfrm>
        </p:spPr>
        <p:txBody>
          <a:bodyPr/>
          <a:lstStyle/>
          <a:p>
            <a:r>
              <a:rPr lang="ru-RU" dirty="0"/>
              <a:t>Так кто же такая </a:t>
            </a:r>
            <a:r>
              <a:rPr lang="en-US" dirty="0" err="1"/>
              <a:t>julia</a:t>
            </a:r>
            <a:r>
              <a:rPr lang="en-US" dirty="0"/>
              <a:t>?</a:t>
            </a:r>
            <a:r>
              <a:rPr lang="ru-RU" dirty="0"/>
              <a:t>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722EEC0-7E05-4F56-90CA-C5BC4EB53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4788" flipH="1">
            <a:off x="-290895" y="3469082"/>
            <a:ext cx="2065888" cy="206588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F3C8760-CFBB-4671-8EC9-D7AF36F0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2186610"/>
            <a:ext cx="11489635" cy="5665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u="sng" dirty="0" err="1"/>
              <a:t>Julia</a:t>
            </a:r>
            <a:r>
              <a:rPr lang="ru-RU" sz="2400" dirty="0"/>
              <a:t> — высокоуровневый высокопроизводительный свободный язык программирования с динамической типизацией, созданный для математических вычислений. Эффективен также и для написания программ общего назначения.</a:t>
            </a:r>
            <a:r>
              <a:rPr lang="ru-RU" sz="2400" baseline="30000" dirty="0"/>
              <a:t> </a:t>
            </a:r>
            <a:r>
              <a:rPr lang="ru-RU" sz="2400" dirty="0"/>
              <a:t>Синтаксис языка схож с синтаксисом других математических языков (например, MATLAB и </a:t>
            </a:r>
            <a:r>
              <a:rPr lang="ru-RU" sz="2400" dirty="0" err="1"/>
              <a:t>Octave</a:t>
            </a:r>
            <a:r>
              <a:rPr lang="ru-RU" sz="2400" dirty="0"/>
              <a:t>), однако имеет некоторые существенные отличия. </a:t>
            </a:r>
            <a:r>
              <a:rPr lang="ru-RU" sz="2400" dirty="0" err="1"/>
              <a:t>Julia</a:t>
            </a:r>
            <a:r>
              <a:rPr lang="ru-RU" sz="2400" dirty="0"/>
              <a:t> написан на Си, C++ и </a:t>
            </a:r>
            <a:r>
              <a:rPr lang="ru-RU" sz="2400" dirty="0" err="1"/>
              <a:t>Scheme</a:t>
            </a:r>
            <a:r>
              <a:rPr lang="ru-RU" sz="2400" dirty="0"/>
              <a:t>. В стандартный комплект входит JIT-компилятор на основе LLVM, благодаря чему, по утверждению авторов языка, приложения, полностью написанные на языке, практически не уступают в производительности приложениям, написанным на статически компилируемых языках вроде Си или C++. Большая часть стандартной библиотеки языка написана на нём же. Также язык имеет встроенную поддержку большого числа команд для распределенных вычислений.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556074-2D13-4E4D-A1C7-E907D740D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61" y="466098"/>
            <a:ext cx="2935001" cy="16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70C0B-9BCC-4319-96B5-46265C231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123" y="626213"/>
            <a:ext cx="5229866" cy="2603167"/>
          </a:xfrm>
        </p:spPr>
        <p:txBody>
          <a:bodyPr>
            <a:normAutofit/>
          </a:bodyPr>
          <a:lstStyle/>
          <a:p>
            <a:r>
              <a:rPr lang="ru-RU" dirty="0"/>
              <a:t>А На самом деле </a:t>
            </a:r>
            <a:r>
              <a:rPr lang="en-US" dirty="0"/>
              <a:t>Julia </a:t>
            </a:r>
            <a:r>
              <a:rPr lang="ru-RU" dirty="0"/>
              <a:t>Это </a:t>
            </a:r>
            <a:r>
              <a:rPr lang="en-US" dirty="0"/>
              <a:t>sexy</a:t>
            </a:r>
            <a:r>
              <a:rPr lang="ru-RU" dirty="0"/>
              <a:t> девочка-пилот мехи.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F84D6B7-8600-4B7B-93A9-28B5DFF2A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2" y="-235535"/>
            <a:ext cx="4430672" cy="7329069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6B1A40-C383-4FAC-9E96-22AD1CA14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52" y="1961915"/>
            <a:ext cx="3677930" cy="3677930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48B35E7C-B078-4706-867B-8DC95BA994F5}"/>
              </a:ext>
            </a:extLst>
          </p:cNvPr>
          <p:cNvSpPr/>
          <p:nvPr/>
        </p:nvSpPr>
        <p:spPr>
          <a:xfrm>
            <a:off x="5201404" y="3229380"/>
            <a:ext cx="2395330" cy="1143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1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5A1CCA-EECE-41EB-81B7-4750AD8D9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5242"/>
            <a:ext cx="12192000" cy="12102595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1E6C40-9BF1-4F96-93C1-E92951DB4C5C}"/>
              </a:ext>
            </a:extLst>
          </p:cNvPr>
          <p:cNvSpPr/>
          <p:nvPr/>
        </p:nvSpPr>
        <p:spPr>
          <a:xfrm>
            <a:off x="2147264" y="4583700"/>
            <a:ext cx="460451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50" dirty="0">
                <a:ln w="0"/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0685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1B3555-1B40-4373-BCE5-1A26497C5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26" y="198783"/>
            <a:ext cx="4595503" cy="240498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458532C-07FD-4AFC-A6BF-A3ADDCC7F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03763"/>
            <a:ext cx="11380304" cy="5190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С реализацией вызвались помочь коллеги из других университетов: Алан </a:t>
            </a:r>
            <a:r>
              <a:rPr lang="ru-RU" sz="2400" dirty="0" err="1"/>
              <a:t>Эдельман</a:t>
            </a:r>
            <a:r>
              <a:rPr lang="ru-RU" sz="2400" dirty="0"/>
              <a:t>, Джефф Безансон и </a:t>
            </a:r>
            <a:r>
              <a:rPr lang="ru-RU" sz="2400" dirty="0" err="1"/>
              <a:t>Вирал</a:t>
            </a:r>
            <a:r>
              <a:rPr lang="ru-RU" sz="2400" dirty="0"/>
              <a:t> Шах. В течение 3 лет они работали над концепцией нового языка, включающей в себя:</a:t>
            </a:r>
          </a:p>
          <a:p>
            <a:r>
              <a:rPr lang="ru-RU" sz="2400" dirty="0"/>
              <a:t>быстродействие при работе с большими данными;</a:t>
            </a:r>
          </a:p>
          <a:p>
            <a:r>
              <a:rPr lang="ru-RU" sz="2400" dirty="0"/>
              <a:t>параллельный тип программирования;</a:t>
            </a:r>
          </a:p>
          <a:p>
            <a:r>
              <a:rPr lang="ru-RU" sz="2400" dirty="0"/>
              <a:t>поддержку облаков.</a:t>
            </a:r>
          </a:p>
          <a:p>
            <a:pPr marL="0" indent="0">
              <a:buNone/>
            </a:pPr>
            <a:r>
              <a:rPr lang="ru-RU" sz="2400" dirty="0"/>
              <a:t>   Также, по замыслу создателей, язык в будущем составит конкуренцию MATLAB в области визуализации данных, моделировании и прогнозировании. </a:t>
            </a:r>
            <a:br>
              <a:rPr lang="ru-RU" sz="2400" dirty="0"/>
            </a:br>
            <a:r>
              <a:rPr lang="ru-RU" sz="2400" dirty="0"/>
              <a:t>   В 2012 году группа учёных выложила в сеть первую открытую версию </a:t>
            </a:r>
            <a:r>
              <a:rPr lang="ru-RU" sz="2400" dirty="0" err="1"/>
              <a:t>Julia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2A8A3-9D24-4EBC-95C3-8F729231006A}"/>
              </a:ext>
            </a:extLst>
          </p:cNvPr>
          <p:cNvSpPr txBox="1"/>
          <p:nvPr/>
        </p:nvSpPr>
        <p:spPr>
          <a:xfrm>
            <a:off x="109330" y="94569"/>
            <a:ext cx="252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ИСТОРИЯ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94FB7-01E8-46D5-AC0C-736E04DECD77}"/>
              </a:ext>
            </a:extLst>
          </p:cNvPr>
          <p:cNvSpPr txBox="1"/>
          <p:nvPr/>
        </p:nvSpPr>
        <p:spPr>
          <a:xfrm>
            <a:off x="0" y="1138465"/>
            <a:ext cx="6331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 2009 году Стефан </a:t>
            </a:r>
            <a:r>
              <a:rPr lang="ru-RU" sz="2400" dirty="0" err="1"/>
              <a:t>Карпински</a:t>
            </a:r>
            <a:r>
              <a:rPr lang="ru-RU" sz="2400" dirty="0"/>
              <a:t>, учёный из Нью-Йоркского Университета, задался целью создать язык, который был бы лишён ограничений MATLAB и R.</a:t>
            </a:r>
          </a:p>
        </p:txBody>
      </p:sp>
    </p:spTree>
    <p:extLst>
      <p:ext uri="{BB962C8B-B14F-4D97-AF65-F5344CB8AC3E}">
        <p14:creationId xmlns:p14="http://schemas.microsoft.com/office/powerpoint/2010/main" val="14407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8C10DB-0CC0-47FC-83A1-A994788C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941983"/>
            <a:ext cx="10820400" cy="3538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Мы хотим язык с открытым исходным кодом, с либеральной лицензией. Мы хотим скорость C с динамизмом </a:t>
            </a:r>
            <a:r>
              <a:rPr lang="ru-RU" dirty="0" err="1"/>
              <a:t>Ruby</a:t>
            </a:r>
            <a:r>
              <a:rPr lang="ru-RU" dirty="0"/>
              <a:t>. Нам нужен </a:t>
            </a:r>
            <a:r>
              <a:rPr lang="ru-RU" dirty="0" err="1"/>
              <a:t>гомоиконичный</a:t>
            </a:r>
            <a:r>
              <a:rPr lang="ru-RU" dirty="0"/>
              <a:t> язык с настоящими макросами, как </a:t>
            </a:r>
            <a:r>
              <a:rPr lang="ru-RU" dirty="0" err="1"/>
              <a:t>Lisp</a:t>
            </a:r>
            <a:r>
              <a:rPr lang="ru-RU" dirty="0"/>
              <a:t>, но с очевидными, знакомыми математическими обозначениями, такими как в </a:t>
            </a:r>
            <a:r>
              <a:rPr lang="ru-RU" dirty="0" err="1"/>
              <a:t>Matlab</a:t>
            </a:r>
            <a:r>
              <a:rPr lang="ru-RU" dirty="0"/>
              <a:t>. Мы хотим что-то такое же удобное для общего программирования, как </a:t>
            </a:r>
            <a:r>
              <a:rPr lang="ru-RU" dirty="0" err="1"/>
              <a:t>Python</a:t>
            </a:r>
            <a:r>
              <a:rPr lang="ru-RU" dirty="0"/>
              <a:t>, такое же простое для статистики, как R, такое же естественное для обработки строк, как </a:t>
            </a:r>
            <a:r>
              <a:rPr lang="ru-RU" dirty="0" err="1"/>
              <a:t>Perl</a:t>
            </a:r>
            <a:r>
              <a:rPr lang="ru-RU" dirty="0"/>
              <a:t>, такое же мощное для линейной алгебры, как </a:t>
            </a:r>
            <a:r>
              <a:rPr lang="ru-RU" dirty="0" err="1"/>
              <a:t>Matlab</a:t>
            </a:r>
            <a:r>
              <a:rPr lang="ru-RU" dirty="0"/>
              <a:t>, и способное склеивать программы вместе как оболочку. Нечто простое в освоении, но при этом радующее самых серьезных хакеров. Мы хотим высокой интерактивности и эффективной компиляции. Мы ведь не слишком многого просим, верно?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CD48760-9C67-4835-93D6-33D409B4A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073571"/>
              </p:ext>
            </p:extLst>
          </p:nvPr>
        </p:nvGraphicFramePr>
        <p:xfrm>
          <a:off x="129209" y="2941983"/>
          <a:ext cx="566530" cy="3369366"/>
        </p:xfrm>
        <a:graphic>
          <a:graphicData uri="http://schemas.openxmlformats.org/drawingml/2006/table">
            <a:tbl>
              <a:tblPr>
                <a:noFill/>
                <a:tableStyleId>{3C2FFA5D-87B4-456A-9821-1D502468CF0F}</a:tableStyleId>
              </a:tblPr>
              <a:tblGrid>
                <a:gridCol w="566530">
                  <a:extLst>
                    <a:ext uri="{9D8B030D-6E8A-4147-A177-3AD203B41FA5}">
                      <a16:colId xmlns:a16="http://schemas.microsoft.com/office/drawing/2014/main" val="1815674395"/>
                    </a:ext>
                  </a:extLst>
                </a:gridCol>
              </a:tblGrid>
              <a:tr h="33693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571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88185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76A675-EDE4-4776-981E-4EBBE5DFD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00" y="377689"/>
            <a:ext cx="5298598" cy="25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6F2F36E-DB59-4D09-8017-5C6CDF2D9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08" y="1321904"/>
            <a:ext cx="7528464" cy="5731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    В августе 2018 года вышла версия 1.0.0, что породило бурный интерес к языку. Джулию начали преподавать в университетах США, появились онлайновые курсы (на </a:t>
            </a:r>
            <a:r>
              <a:rPr lang="ru-RU" sz="2800" dirty="0" err="1"/>
              <a:t>Cursera</a:t>
            </a:r>
            <a:r>
              <a:rPr lang="ru-RU" sz="2800" dirty="0"/>
              <a:t> и </a:t>
            </a:r>
            <a:r>
              <a:rPr lang="ru-RU" sz="2800" dirty="0" err="1"/>
              <a:t>Julia</a:t>
            </a:r>
            <a:r>
              <a:rPr lang="ru-RU" sz="2800" dirty="0"/>
              <a:t> </a:t>
            </a:r>
            <a:r>
              <a:rPr lang="ru-RU" sz="2800" dirty="0" err="1"/>
              <a:t>Academy</a:t>
            </a:r>
            <a:r>
              <a:rPr lang="ru-RU" sz="2800" dirty="0"/>
              <a:t>), стартовали коммерческие и исследовательские проекты, разработчики начали проявлять интерес, а владение этим языком вошло в топ самых востребованных профессиональных навыков по версии </a:t>
            </a:r>
            <a:r>
              <a:rPr lang="ru-RU" sz="2800" dirty="0" err="1"/>
              <a:t>Upwork</a:t>
            </a:r>
            <a:r>
              <a:rPr lang="ru-RU" sz="2800" dirty="0"/>
              <a:t>. Стабилизация синтаксиса, в свою очередь, вызвала взрывной рост разработки вспомогательных пакетов.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4438B8-A3E2-4FD0-AF08-3D2BADEEE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72" y="1776636"/>
            <a:ext cx="4405120" cy="33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8E08D-65ED-40CF-8A1A-A4B5C132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3964" y="1080654"/>
            <a:ext cx="5511800" cy="1293028"/>
          </a:xfrm>
        </p:spPr>
        <p:txBody>
          <a:bodyPr>
            <a:normAutofit/>
          </a:bodyPr>
          <a:lstStyle/>
          <a:p>
            <a:r>
              <a:rPr lang="ru-RU" sz="3600" b="1" dirty="0"/>
              <a:t>Возможности </a:t>
            </a:r>
            <a:r>
              <a:rPr lang="ru-RU" sz="3600" b="1" dirty="0" err="1"/>
              <a:t>Julia</a:t>
            </a:r>
            <a:endParaRPr lang="ru-RU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DEDBCA-114D-4CA7-9943-5C226E621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218" y="350983"/>
            <a:ext cx="6751782" cy="65070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Ссылаясь на официальный сайт, основные возможности языка:</a:t>
            </a:r>
          </a:p>
          <a:p>
            <a:pPr lvl="0"/>
            <a:r>
              <a:rPr lang="ru-RU" u="sng" dirty="0" err="1"/>
              <a:t>Мультиметод</a:t>
            </a:r>
            <a:r>
              <a:rPr lang="ru-RU" dirty="0"/>
              <a:t>: обеспечивает возможность определять поведение функции в зависимости от типа передаваемых аргументов</a:t>
            </a:r>
          </a:p>
          <a:p>
            <a:pPr lvl="0"/>
            <a:r>
              <a:rPr lang="ru-RU" u="sng" dirty="0"/>
              <a:t>Динамическая типизация</a:t>
            </a:r>
            <a:endParaRPr lang="ru-RU" dirty="0"/>
          </a:p>
          <a:p>
            <a:pPr lvl="0"/>
            <a:r>
              <a:rPr lang="ru-RU" dirty="0"/>
              <a:t>Хорошая производительность, сравнимая со статически типизированными языками как C</a:t>
            </a:r>
          </a:p>
          <a:p>
            <a:pPr lvl="0"/>
            <a:r>
              <a:rPr lang="ru-RU" dirty="0"/>
              <a:t>Встроенная </a:t>
            </a:r>
            <a:r>
              <a:rPr lang="ru-RU" u="sng" dirty="0"/>
              <a:t>система управления пакетами</a:t>
            </a:r>
            <a:endParaRPr lang="ru-RU" dirty="0"/>
          </a:p>
          <a:p>
            <a:pPr lvl="0"/>
            <a:r>
              <a:rPr lang="ru-RU" u="sng" dirty="0"/>
              <a:t>Макросы</a:t>
            </a:r>
            <a:r>
              <a:rPr lang="ru-RU" dirty="0"/>
              <a:t> и другие возможности </a:t>
            </a:r>
            <a:r>
              <a:rPr lang="ru-RU" u="sng" dirty="0" err="1"/>
              <a:t>метапрограммирования</a:t>
            </a:r>
            <a:endParaRPr lang="ru-RU" dirty="0"/>
          </a:p>
          <a:p>
            <a:pPr lvl="0"/>
            <a:r>
              <a:rPr lang="ru-RU" dirty="0"/>
              <a:t>Вызов </a:t>
            </a:r>
            <a:r>
              <a:rPr lang="ru-RU" u="sng" dirty="0" err="1"/>
              <a:t>Python</a:t>
            </a:r>
            <a:r>
              <a:rPr lang="ru-RU" dirty="0"/>
              <a:t> функций при помощи </a:t>
            </a:r>
            <a:r>
              <a:rPr lang="ru-RU" dirty="0" err="1"/>
              <a:t>PyCall</a:t>
            </a:r>
            <a:endParaRPr lang="ru-RU" dirty="0"/>
          </a:p>
          <a:p>
            <a:pPr lvl="0"/>
            <a:r>
              <a:rPr lang="ru-RU" dirty="0"/>
              <a:t>Вызов </a:t>
            </a:r>
            <a:r>
              <a:rPr lang="ru-RU" u="sng" dirty="0"/>
              <a:t>C</a:t>
            </a:r>
            <a:r>
              <a:rPr lang="ru-RU" dirty="0"/>
              <a:t> функций напрямую: без дополнительных надстроек и </a:t>
            </a:r>
            <a:r>
              <a:rPr lang="ru-RU" u="sng" dirty="0"/>
              <a:t>API</a:t>
            </a:r>
            <a:endParaRPr lang="ru-RU" dirty="0"/>
          </a:p>
          <a:p>
            <a:pPr lvl="0"/>
            <a:r>
              <a:rPr lang="ru-RU" dirty="0"/>
              <a:t>Богатые возможности для управления другими процессами</a:t>
            </a:r>
          </a:p>
          <a:p>
            <a:pPr lvl="0"/>
            <a:r>
              <a:rPr lang="ru-RU" dirty="0"/>
              <a:t>Разрабатывался для </a:t>
            </a:r>
            <a:r>
              <a:rPr lang="ru-RU" u="sng" dirty="0"/>
              <a:t>параллельных</a:t>
            </a:r>
            <a:r>
              <a:rPr lang="ru-RU" dirty="0"/>
              <a:t> и </a:t>
            </a:r>
            <a:r>
              <a:rPr lang="ru-RU" u="sng" dirty="0"/>
              <a:t>распределенных</a:t>
            </a:r>
            <a:r>
              <a:rPr lang="ru-RU" dirty="0"/>
              <a:t> вычислений</a:t>
            </a:r>
          </a:p>
          <a:p>
            <a:pPr lvl="0"/>
            <a:r>
              <a:rPr lang="ru-RU" u="sng" dirty="0"/>
              <a:t>Сопрограммы</a:t>
            </a:r>
            <a:r>
              <a:rPr lang="ru-RU" dirty="0"/>
              <a:t>: легковесные </a:t>
            </a:r>
            <a:r>
              <a:rPr lang="ru-RU" u="sng" dirty="0"/>
              <a:t>зеленые потоки (</a:t>
            </a:r>
            <a:r>
              <a:rPr lang="ru-RU" u="sng" dirty="0" err="1"/>
              <a:t>green</a:t>
            </a:r>
            <a:r>
              <a:rPr lang="ru-RU" u="sng" dirty="0"/>
              <a:t> </a:t>
            </a:r>
            <a:r>
              <a:rPr lang="ru-RU" u="sng" dirty="0" err="1"/>
              <a:t>threads</a:t>
            </a:r>
            <a:r>
              <a:rPr lang="ru-RU" u="sng" dirty="0"/>
              <a:t>)</a:t>
            </a:r>
            <a:endParaRPr lang="ru-RU" dirty="0"/>
          </a:p>
          <a:p>
            <a:pPr lvl="0"/>
            <a:r>
              <a:rPr lang="ru-RU" dirty="0"/>
              <a:t>Возможность определять дополнительные типы не уступающие в скорости и удобстве встроенным</a:t>
            </a:r>
          </a:p>
          <a:p>
            <a:pPr lvl="0"/>
            <a:r>
              <a:rPr lang="ru-RU" dirty="0"/>
              <a:t>Элегантные и расширяемые преобразования для числовых и других типов</a:t>
            </a:r>
          </a:p>
          <a:p>
            <a:pPr lvl="0"/>
            <a:r>
              <a:rPr lang="ru-RU" dirty="0"/>
              <a:t>Поддержка </a:t>
            </a:r>
            <a:r>
              <a:rPr lang="ru-RU" u="sng" dirty="0"/>
              <a:t>Юникода</a:t>
            </a:r>
            <a:r>
              <a:rPr lang="ru-RU" dirty="0"/>
              <a:t>, включающая, но не ограничиваемая только </a:t>
            </a:r>
            <a:r>
              <a:rPr lang="ru-RU" u="sng" dirty="0"/>
              <a:t>UTF-8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7836E8-CB04-4C8C-8A9A-0BAF37604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" y="2059709"/>
            <a:ext cx="5357092" cy="38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03325-5335-4235-8EEA-81EB0DC25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6167" y="228600"/>
            <a:ext cx="4777409" cy="100385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Характеристики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B61472-BA89-4F3E-99E6-5CC33524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09" y="1390997"/>
            <a:ext cx="5853546" cy="4631112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Скорость</a:t>
            </a:r>
            <a:r>
              <a:rPr lang="ru-RU" dirty="0"/>
              <a:t>: этот язык разрабатывался для высокой производительности. Программы, написанные на </a:t>
            </a:r>
            <a:r>
              <a:rPr lang="ru-RU" dirty="0" err="1"/>
              <a:t>Julia</a:t>
            </a:r>
            <a:r>
              <a:rPr lang="ru-RU" dirty="0"/>
              <a:t>, компилируются в эффективный </a:t>
            </a:r>
            <a:r>
              <a:rPr lang="ru-RU" dirty="0" err="1"/>
              <a:t>нативный</a:t>
            </a:r>
            <a:r>
              <a:rPr lang="ru-RU" dirty="0"/>
              <a:t> код для разных платформ через LLVM.</a:t>
            </a:r>
          </a:p>
          <a:p>
            <a:pPr marL="0" indent="0">
              <a:buNone/>
            </a:pPr>
            <a:r>
              <a:rPr lang="ru-RU" dirty="0"/>
              <a:t>Скорость подкупает. Но если вы возьмете и напишете скрипт, выводящий энный член множества Фибоначчи, окажется, что вычисления идут медленно, не быстрее, чем на </a:t>
            </a:r>
            <a:r>
              <a:rPr lang="ru-RU" dirty="0" err="1"/>
              <a:t>Python</a:t>
            </a:r>
            <a:r>
              <a:rPr lang="ru-RU" dirty="0"/>
              <a:t>. Скорость </a:t>
            </a:r>
            <a:r>
              <a:rPr lang="ru-RU" dirty="0" err="1"/>
              <a:t>Julia</a:t>
            </a:r>
            <a:r>
              <a:rPr lang="ru-RU" dirty="0"/>
              <a:t> достигается за счет множественной диспетчеризации с последующей JIT-компиляцией.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FF97D9-8EE2-4975-B78E-DCC8B2767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69" y="517236"/>
            <a:ext cx="4366040" cy="58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8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9EB8D92-5391-488A-9E92-506982E2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43" y="4588162"/>
            <a:ext cx="11533910" cy="2163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Общность</a:t>
            </a:r>
            <a:r>
              <a:rPr lang="ru-RU" sz="2400" dirty="0"/>
              <a:t>: используя парадигму множественной диспетчеризации, </a:t>
            </a:r>
            <a:r>
              <a:rPr lang="ru-RU" sz="2400" dirty="0" err="1"/>
              <a:t>Julia</a:t>
            </a:r>
            <a:r>
              <a:rPr lang="ru-RU" sz="2400" dirty="0"/>
              <a:t> облегчает выражение многих </a:t>
            </a:r>
            <a:r>
              <a:rPr lang="ru-RU" sz="2400" dirty="0" err="1"/>
              <a:t>объектно</a:t>
            </a:r>
            <a:r>
              <a:rPr lang="ru-RU" sz="2400" dirty="0"/>
              <a:t> ориентированных и функциональных шаблонов программирования. Стандартная библиотека обеспечивает асинхронный ввод-вывод, управление процессами, ведение журнала, профилирование, менеджер пакетов и многое другое.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C513A6-31FC-439D-AC0A-DE8DD455F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414481"/>
            <a:ext cx="6677889" cy="4173681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17845D3-2343-4853-B817-9B21F6C64F92}"/>
              </a:ext>
            </a:extLst>
          </p:cNvPr>
          <p:cNvSpPr txBox="1">
            <a:spLocks/>
          </p:cNvSpPr>
          <p:nvPr/>
        </p:nvSpPr>
        <p:spPr>
          <a:xfrm>
            <a:off x="214743" y="1760451"/>
            <a:ext cx="4856021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/>
              <a:t>Динамичность</a:t>
            </a:r>
            <a:r>
              <a:rPr lang="ru-RU" sz="2400" dirty="0"/>
              <a:t>: </a:t>
            </a:r>
            <a:r>
              <a:rPr lang="ru-RU" sz="2400" dirty="0" err="1"/>
              <a:t>Julia</a:t>
            </a:r>
            <a:r>
              <a:rPr lang="ru-RU" sz="2400" dirty="0"/>
              <a:t> поддерживает динамическую типизацию, ведет себя как язык сценариев и имеет хорошую поддержку для интерактивного использования.</a:t>
            </a:r>
          </a:p>
        </p:txBody>
      </p:sp>
    </p:spTree>
    <p:extLst>
      <p:ext uri="{BB962C8B-B14F-4D97-AF65-F5344CB8AC3E}">
        <p14:creationId xmlns:p14="http://schemas.microsoft.com/office/powerpoint/2010/main" val="9047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51004F8-BF9B-4E15-9321-0B5664C3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927" y="4582160"/>
            <a:ext cx="10820400" cy="2275840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Технологичность</a:t>
            </a:r>
            <a:r>
              <a:rPr lang="ru-RU" dirty="0"/>
              <a:t>: </a:t>
            </a:r>
            <a:r>
              <a:rPr lang="ru-RU" dirty="0" err="1"/>
              <a:t>Julia</a:t>
            </a:r>
            <a:r>
              <a:rPr lang="ru-RU" dirty="0"/>
              <a:t> превосходна в </a:t>
            </a:r>
            <a:r>
              <a:rPr lang="ru-RU" dirty="0" err="1"/>
              <a:t>высокотребовательных</a:t>
            </a:r>
            <a:r>
              <a:rPr lang="ru-RU" dirty="0"/>
              <a:t> вычислениях, имеет синтаксис, который отлично подходит для математики, поддерживает множество числовых типов данных и параллелизм «из коробки». </a:t>
            </a:r>
            <a:r>
              <a:rPr lang="ru-RU" dirty="0" err="1"/>
              <a:t>Мультиметод</a:t>
            </a:r>
            <a:r>
              <a:rPr lang="ru-RU" dirty="0"/>
              <a:t> этого языка идеально подходит для определения числовых и </a:t>
            </a:r>
            <a:r>
              <a:rPr lang="ru-RU" dirty="0" err="1"/>
              <a:t>массивоподобных</a:t>
            </a:r>
            <a:r>
              <a:rPr lang="ru-RU" dirty="0"/>
              <a:t> типов данных.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FAB085-121B-4CA1-93B6-5C6A7AC80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82" y="793404"/>
            <a:ext cx="6844145" cy="35931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F62E9F-0F84-4B7A-B0AE-97FA16C94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80" y="1280851"/>
            <a:ext cx="3105729" cy="31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2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BDCF64-CAFA-4D3E-93A2-1A4D529B9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1070"/>
            <a:ext cx="7599218" cy="1564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 err="1"/>
              <a:t>Опциональность</a:t>
            </a:r>
            <a:r>
              <a:rPr lang="ru-RU" sz="2400" dirty="0"/>
              <a:t>: она имеет богатый язык описательных типов данных, и объявления типов могут использоваться для уточнения и укрепления программ.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83C6FC9-18F8-449E-AD4B-92812B2BE112}"/>
              </a:ext>
            </a:extLst>
          </p:cNvPr>
          <p:cNvSpPr txBox="1">
            <a:spLocks/>
          </p:cNvSpPr>
          <p:nvPr/>
        </p:nvSpPr>
        <p:spPr>
          <a:xfrm>
            <a:off x="1" y="3251198"/>
            <a:ext cx="7599218" cy="1976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/>
              <a:t>Адаптивность</a:t>
            </a:r>
            <a:r>
              <a:rPr lang="ru-RU" sz="2400" dirty="0"/>
              <a:t>: встроенная система управления пакетами, которые хорошо работают вместе. Матрицы единичных величин или таблицы данных, названий, чисел и изображений — все можно обработать с одинаково хорошей производительностью.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5BF18F-D374-44EE-B3D4-D57477D20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27" y="486915"/>
            <a:ext cx="3955977" cy="59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9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616</TotalTime>
  <Words>1234</Words>
  <Application>Microsoft Office PowerPoint</Application>
  <PresentationFormat>Широкоэкранный</PresentationFormat>
  <Paragraphs>61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След самолета</vt:lpstr>
      <vt:lpstr>Язык, который выглядит как Python, а летает как С</vt:lpstr>
      <vt:lpstr>Презентация PowerPoint</vt:lpstr>
      <vt:lpstr>Презентация PowerPoint</vt:lpstr>
      <vt:lpstr>Презентация PowerPoint</vt:lpstr>
      <vt:lpstr>Возможности Julia</vt:lpstr>
      <vt:lpstr>Характеристики </vt:lpstr>
      <vt:lpstr>Презентация PowerPoint</vt:lpstr>
      <vt:lpstr>Презентация PowerPoint</vt:lpstr>
      <vt:lpstr>Презентация PowerPoint</vt:lpstr>
      <vt:lpstr>Примеры программ(графические)</vt:lpstr>
      <vt:lpstr>Python или Julia </vt:lpstr>
      <vt:lpstr>Презентация PowerPoint</vt:lpstr>
      <vt:lpstr>Презентация PowerPoint</vt:lpstr>
      <vt:lpstr>Презентация PowerPoint</vt:lpstr>
      <vt:lpstr>Презентация PowerPoint</vt:lpstr>
      <vt:lpstr>Так кто же такая julia? </vt:lpstr>
      <vt:lpstr>А На самом деле Julia Это sexy девочка-пилот мехи.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desperate.fantasist@yandex.ru</dc:creator>
  <cp:lastModifiedBy>desperate.fantasist@yandex.ru</cp:lastModifiedBy>
  <cp:revision>24</cp:revision>
  <dcterms:created xsi:type="dcterms:W3CDTF">2020-06-24T20:30:32Z</dcterms:created>
  <dcterms:modified xsi:type="dcterms:W3CDTF">2020-06-25T19:14:46Z</dcterms:modified>
</cp:coreProperties>
</file>